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70" r:id="rId3"/>
    <p:sldId id="269" r:id="rId4"/>
    <p:sldId id="262" r:id="rId5"/>
    <p:sldId id="265" r:id="rId6"/>
    <p:sldId id="264" r:id="rId7"/>
    <p:sldId id="268" r:id="rId8"/>
    <p:sldId id="266" r:id="rId9"/>
    <p:sldId id="267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72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43"/>
    <p:restoredTop sz="95477"/>
  </p:normalViewPr>
  <p:slideViewPr>
    <p:cSldViewPr snapToGrid="0" snapToObjects="1">
      <p:cViewPr varScale="1">
        <p:scale>
          <a:sx n="93" d="100"/>
          <a:sy n="93" d="100"/>
        </p:scale>
        <p:origin x="216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jpeg>
</file>

<file path=ppt/media/image2.jpg>
</file>

<file path=ppt/media/image3.jpg>
</file>

<file path=ppt/media/image4.pn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B041A7-8DB1-7A48-A928-B22519FE3134}" type="datetimeFigureOut">
              <a:rPr lang="en-US" smtClean="0"/>
              <a:t>9/25/18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78F4998-5F20-1341-80CA-C654A3D69D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4868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Hello everyone. I am MW, DevOps Engineer @ XE.</a:t>
            </a:r>
          </a:p>
          <a:p>
            <a:endParaRPr lang="en-US" dirty="0"/>
          </a:p>
          <a:p>
            <a:r>
              <a:rPr lang="en-US" dirty="0"/>
              <a:t>This talk is about developing cross-platform compatible code.</a:t>
            </a:r>
          </a:p>
          <a:p>
            <a:endParaRPr lang="en-US" dirty="0"/>
          </a:p>
          <a:p>
            <a:r>
              <a:rPr lang="en-US" dirty="0"/>
              <a:t>Authoring cross-platform code isn’t particularly difficult.</a:t>
            </a:r>
          </a:p>
          <a:p>
            <a:endParaRPr lang="en-US" dirty="0"/>
          </a:p>
          <a:p>
            <a:r>
              <a:rPr lang="en-US" dirty="0"/>
              <a:t>There are some potential pitfalls and I want to demo CI for how to automate testing.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565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start by explaining the problem that inspired this talk.</a:t>
            </a:r>
          </a:p>
          <a:p>
            <a:endParaRPr lang="en-US" dirty="0"/>
          </a:p>
          <a:p>
            <a:r>
              <a:rPr lang="en-US" dirty="0"/>
              <a:t>Was tasked with automating deployment of static content files. These files are used to define things like email templates, web pages.</a:t>
            </a:r>
          </a:p>
          <a:p>
            <a:endParaRPr lang="en-US" dirty="0"/>
          </a:p>
          <a:p>
            <a:r>
              <a:rPr lang="en-US" dirty="0"/>
              <a:t>The files can be changed in one of two ways:</a:t>
            </a:r>
          </a:p>
          <a:p>
            <a:r>
              <a:rPr lang="en-US" dirty="0"/>
              <a:t>- Developers make a change as part of regular/monthly release.</a:t>
            </a:r>
          </a:p>
          <a:p>
            <a:r>
              <a:rPr lang="en-US" dirty="0"/>
              <a:t>- Ops make a change between releases when the business asks for it. Often ASAP.</a:t>
            </a:r>
          </a:p>
          <a:p>
            <a:endParaRPr lang="en-US" dirty="0"/>
          </a:p>
          <a:p>
            <a:r>
              <a:rPr lang="en-US" dirty="0"/>
              <a:t>Dev changes are in Source Control but Ops changes were not. Wanted all to be in SC.</a:t>
            </a:r>
          </a:p>
          <a:p>
            <a:r>
              <a:rPr lang="en-US" dirty="0"/>
              <a:t>Further to avoid downtime wanted to be able to deploy just modified files but this was difficult because SC removed modified dates.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80487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My solution was to author this cmdlet: Copy-</a:t>
            </a:r>
            <a:r>
              <a:rPr lang="en-US" dirty="0" err="1"/>
              <a:t>FileHash</a:t>
            </a:r>
            <a:r>
              <a:rPr lang="en-US" dirty="0"/>
              <a:t>.</a:t>
            </a:r>
          </a:p>
          <a:p>
            <a:r>
              <a:rPr lang="en-US" dirty="0"/>
              <a:t>This cmdlet wraps Get-</a:t>
            </a:r>
            <a:r>
              <a:rPr lang="en-US" dirty="0" err="1"/>
              <a:t>FileHash</a:t>
            </a:r>
            <a:r>
              <a:rPr lang="en-US" dirty="0"/>
              <a:t> with Copy-Item. </a:t>
            </a:r>
          </a:p>
          <a:p>
            <a:r>
              <a:rPr lang="en-US" dirty="0"/>
              <a:t>Get-</a:t>
            </a:r>
            <a:r>
              <a:rPr lang="en-US" dirty="0" err="1"/>
              <a:t>FileHash</a:t>
            </a:r>
            <a:r>
              <a:rPr lang="en-US" dirty="0"/>
              <a:t> comes from DSC, and can be used to compare files via calculated hash value.</a:t>
            </a:r>
          </a:p>
          <a:p>
            <a:r>
              <a:rPr lang="en-US" dirty="0"/>
              <a:t>Files in SC were canonical, so if they’re different SC version should be used.</a:t>
            </a:r>
          </a:p>
          <a:p>
            <a:r>
              <a:rPr lang="en-US" dirty="0"/>
              <a:t>So now can drop files in temp </a:t>
            </a:r>
            <a:r>
              <a:rPr lang="en-US" dirty="0" err="1"/>
              <a:t>dir</a:t>
            </a:r>
            <a:r>
              <a:rPr lang="en-US" dirty="0"/>
              <a:t> and use this cmdlet to copy just files that have changed.</a:t>
            </a:r>
          </a:p>
          <a:p>
            <a:r>
              <a:rPr lang="en-US" dirty="0"/>
              <a:t>This was written to solve a problem on Windows, but as I have a Mac, </a:t>
            </a:r>
            <a:r>
              <a:rPr lang="en-US" dirty="0" err="1"/>
              <a:t>PSCore</a:t>
            </a:r>
            <a:r>
              <a:rPr lang="en-US" dirty="0"/>
              <a:t> was my only choice locally.</a:t>
            </a:r>
          </a:p>
          <a:p>
            <a:r>
              <a:rPr lang="en-US" dirty="0"/>
              <a:t>Looking at the code, there wasn’t much to stop this being cross-compatible.</a:t>
            </a:r>
          </a:p>
          <a:p>
            <a:r>
              <a:rPr lang="en-US" dirty="0"/>
              <a:t>**look at cmdlet**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344350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Wanted to take a step back at this point and just cover what </a:t>
            </a:r>
            <a:r>
              <a:rPr lang="en-US" dirty="0" err="1"/>
              <a:t>PSCore</a:t>
            </a:r>
            <a:r>
              <a:rPr lang="en-US" dirty="0"/>
              <a:t> is in case anyone isn’t aware.</a:t>
            </a:r>
          </a:p>
          <a:p>
            <a:r>
              <a:rPr lang="en-US" dirty="0"/>
              <a:t>Started as fork of Windows PowerShell but is now radically different.</a:t>
            </a:r>
          </a:p>
          <a:p>
            <a:r>
              <a:rPr lang="en-US" dirty="0"/>
              <a:t>Built in .NET Core vs .NET Framework which is why is cross-platform.</a:t>
            </a:r>
          </a:p>
          <a:p>
            <a:r>
              <a:rPr lang="en-US" dirty="0"/>
              <a:t>Open Source.</a:t>
            </a:r>
          </a:p>
          <a:p>
            <a:r>
              <a:rPr lang="en-US" dirty="0"/>
              <a:t>Version 6.1 is latest but despite version numbers is new/different.</a:t>
            </a:r>
          </a:p>
          <a:p>
            <a:r>
              <a:rPr lang="en-US" dirty="0"/>
              <a:t>Not all cmdlets are available and not all cmdlets are same.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10601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Cmdlet availability will be consistent across PS Core, but if you’re authoring something to work on Windows PowerShell and PS Core then cmdlet availability/compatibility is a concern.</a:t>
            </a:r>
          </a:p>
          <a:p>
            <a:r>
              <a:rPr lang="en-US" dirty="0"/>
              <a:t>Avoid using aliases, Unix systems tend to default to built in commands so ls will be system ls not get-</a:t>
            </a:r>
            <a:r>
              <a:rPr lang="en-US" dirty="0" err="1"/>
              <a:t>childitem</a:t>
            </a:r>
            <a:r>
              <a:rPr lang="en-US" dirty="0"/>
              <a:t> like on Windows.</a:t>
            </a:r>
          </a:p>
          <a:p>
            <a:r>
              <a:rPr lang="en-US" dirty="0"/>
              <a:t>Was personally tripped up recently by “sort”.</a:t>
            </a:r>
          </a:p>
          <a:p>
            <a:r>
              <a:rPr lang="en-US" dirty="0"/>
              <a:t>Handle paths with forward slashes and use –path cmdlets to offload path handling where possible.</a:t>
            </a:r>
          </a:p>
          <a:p>
            <a:r>
              <a:rPr lang="en-US" dirty="0"/>
              <a:t>Encode as UTF8.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084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 be a good PS citizen.</a:t>
            </a:r>
          </a:p>
          <a:p>
            <a:r>
              <a:rPr lang="en-US" dirty="0"/>
              <a:t>Because PS Core is the future, Win PS is just bugfixes.</a:t>
            </a:r>
          </a:p>
          <a:p>
            <a:r>
              <a:rPr lang="en-US" dirty="0"/>
              <a:t>To get more feedback, reach more people.</a:t>
            </a:r>
          </a:p>
          <a:p>
            <a:endParaRPr lang="en-US" dirty="0"/>
          </a:p>
          <a:p>
            <a:r>
              <a:rPr lang="en-US" dirty="0"/>
              <a:t>Don’t bother if you’re writing something only useful on Windows or one specific OS. </a:t>
            </a:r>
            <a:r>
              <a:rPr lang="en-US" dirty="0" err="1"/>
              <a:t>E.g</a:t>
            </a:r>
            <a:r>
              <a:rPr lang="en-US" dirty="0"/>
              <a:t> a module that works with Windows services.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324665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If you want to ensure your code works cross platform you really want to have some automated tests. Pester is the answer to that and is great.</a:t>
            </a:r>
          </a:p>
          <a:p>
            <a:r>
              <a:rPr lang="en-US" dirty="0"/>
              <a:t>Beware the same considerations apply to your test scripts: paths etc.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077687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AppVeyor</a:t>
            </a:r>
            <a:r>
              <a:rPr lang="en-US" dirty="0"/>
              <a:t> is a CI tool. There’s also Azure DevOps, </a:t>
            </a:r>
            <a:r>
              <a:rPr lang="en-US" dirty="0" err="1"/>
              <a:t>CircleCI</a:t>
            </a:r>
            <a:r>
              <a:rPr lang="en-US" dirty="0"/>
              <a:t>, </a:t>
            </a:r>
            <a:r>
              <a:rPr lang="en-US" dirty="0" err="1"/>
              <a:t>TravisCI</a:t>
            </a:r>
            <a:r>
              <a:rPr lang="en-US" dirty="0"/>
              <a:t>, Jenkins and others.</a:t>
            </a:r>
          </a:p>
          <a:p>
            <a:r>
              <a:rPr lang="en-US" dirty="0" err="1"/>
              <a:t>AppVeyor</a:t>
            </a:r>
            <a:r>
              <a:rPr lang="en-US" dirty="0"/>
              <a:t> is free. It’s aimed at Windows / .NET projects but can now be used to test on Unix.</a:t>
            </a:r>
          </a:p>
          <a:p>
            <a:r>
              <a:rPr lang="en-US" dirty="0"/>
              <a:t>Connect it to your GitHub account to have tests run every time you commit.</a:t>
            </a:r>
          </a:p>
          <a:p>
            <a:endParaRPr lang="en-US" dirty="0"/>
          </a:p>
          <a:p>
            <a:r>
              <a:rPr lang="en-US" dirty="0"/>
              <a:t>** go do demo **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10888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8F4998-5F20-1341-80CA-C654A3D69D8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81395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EBE38-A1A5-FD46-A01E-C36B5A806AE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DBF4449-87C8-994A-9F10-0CC4B7AEB32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89" indent="0" algn="ctr">
              <a:buNone/>
              <a:defRPr sz="2000"/>
            </a:lvl2pPr>
            <a:lvl3pPr marL="914377" indent="0" algn="ctr">
              <a:buNone/>
              <a:defRPr sz="1800"/>
            </a:lvl3pPr>
            <a:lvl4pPr marL="1371566" indent="0" algn="ctr">
              <a:buNone/>
              <a:defRPr sz="1600"/>
            </a:lvl4pPr>
            <a:lvl5pPr marL="1828754" indent="0" algn="ctr">
              <a:buNone/>
              <a:defRPr sz="1600"/>
            </a:lvl5pPr>
            <a:lvl6pPr marL="2285943" indent="0" algn="ctr">
              <a:buNone/>
              <a:defRPr sz="1600"/>
            </a:lvl6pPr>
            <a:lvl7pPr marL="2743131" indent="0" algn="ctr">
              <a:buNone/>
              <a:defRPr sz="1600"/>
            </a:lvl7pPr>
            <a:lvl8pPr marL="3200320" indent="0" algn="ctr">
              <a:buNone/>
              <a:defRPr sz="1600"/>
            </a:lvl8pPr>
            <a:lvl9pPr marL="3657509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97B7E60-21FE-2246-883A-495FA79201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3A4BC21-BE8C-8D41-B8A6-073198650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51DCFC-51F4-174C-9D88-4198051D2F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678110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39666-906F-2C49-AA04-3216A83F97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DD6E6A2-EB69-FD46-8232-2980CDC098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40C05C-811A-F944-8946-28FD4C841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91657A-6396-444E-9539-3361A284F8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77E543-09A7-9C4A-8707-F9C8A6A358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560200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1512B21-B11D-1A46-A466-430132D03AB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1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82DDF4-9954-7B47-98AC-CDD1F28899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1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E85DA2-86CE-FC44-904D-BD30D7B097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D839F-714C-404C-99C5-C160E6AAEF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FD73F8-AE06-3E42-8F8C-6203E3B93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14832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1F1A12-C5CA-0544-8C80-7EE623E61E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63710B-83B0-DC4A-8BDE-D6CBCE2789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4D07B-DA2F-AC4D-8157-8A9770BAEA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6C0143-6797-2B4E-AB1A-9193A27453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80533E-ABD4-774A-B71A-D1200E4847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481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561E9-D0CC-FE4A-A825-8253F5E532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1709740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CC8A8F7-37F0-7A48-A8E0-99DF565461D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1" y="4589465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8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77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6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5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94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13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32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5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8D51306-4525-5240-A4BF-34EDD537DB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19B185-C2E3-AD41-BD2C-24E59EEF36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2FB202-8380-B340-BC87-24D585066C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72590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D4CD6-D727-7D46-89EF-E28433C919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5063A0-B188-AE46-A443-4B5D06ECF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B869207-FB61-E447-A1B3-23D87BE1E2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6033B9-90E0-FA48-94B1-C463582680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B10412-37CD-8E44-87F8-D41CCE718C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EC60DC-06E7-F243-86AF-29A415876F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59134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1D27D-37B0-064E-B84D-06C29F4575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7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2A0CB7-DC1B-6046-9A73-F1973A5ECC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9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56E28A-122C-4B47-B8E8-C34D727505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9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6D6209F-009B-3449-BBC0-721CDDA2539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1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89" indent="0">
              <a:buNone/>
              <a:defRPr sz="2000" b="1"/>
            </a:lvl2pPr>
            <a:lvl3pPr marL="914377" indent="0">
              <a:buNone/>
              <a:defRPr sz="1800" b="1"/>
            </a:lvl3pPr>
            <a:lvl4pPr marL="1371566" indent="0">
              <a:buNone/>
              <a:defRPr sz="1600" b="1"/>
            </a:lvl4pPr>
            <a:lvl5pPr marL="1828754" indent="0">
              <a:buNone/>
              <a:defRPr sz="1600" b="1"/>
            </a:lvl5pPr>
            <a:lvl6pPr marL="2285943" indent="0">
              <a:buNone/>
              <a:defRPr sz="1600" b="1"/>
            </a:lvl6pPr>
            <a:lvl7pPr marL="2743131" indent="0">
              <a:buNone/>
              <a:defRPr sz="1600" b="1"/>
            </a:lvl7pPr>
            <a:lvl8pPr marL="3200320" indent="0">
              <a:buNone/>
              <a:defRPr sz="1600" b="1"/>
            </a:lvl8pPr>
            <a:lvl9pPr marL="3657509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8FBD4E2-C2D1-3943-B31D-4DFE9F49D7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1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BA0942-7FFC-2942-9679-53EE75623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28DD25C-5056-794F-A1B6-0492DC0CC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281501-4BCC-A741-943F-F13705A6F4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526578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E53A7B-FE39-814D-968D-59012C5CA0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79D713-4129-D744-884D-F817CAB0CD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6E3BE0-2A72-1F43-BFE2-99D3E0369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B7B41FE-D46F-D047-BE1C-19B9A136E8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69558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01565A5-340B-0743-A339-75A74843F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7E7E74-3D28-2B49-B3EE-2F2231EBF3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98D2F9-FDDF-5B4D-B88F-36C4BC9DA5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9891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DF6B9-78E2-4143-8C8D-6F92DBC97E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8E781D-309F-1043-82CA-31BBC3A3D0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E33AED8-FF51-ED47-9DD7-F506CCBA28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AD6447-4A18-634E-BB03-1AB55293B1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4AB035-1847-9345-B2D1-DD72F6253D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6C9A55-76C9-9448-AE0D-FF9E5AD3F2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70788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8508C-98DE-EE46-83E3-4E17F29830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E8E8475-0D0E-6841-A39B-36CB9D75777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7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89" indent="0">
              <a:buNone/>
              <a:defRPr sz="2800"/>
            </a:lvl2pPr>
            <a:lvl3pPr marL="914377" indent="0">
              <a:buNone/>
              <a:defRPr sz="2400"/>
            </a:lvl3pPr>
            <a:lvl4pPr marL="1371566" indent="0">
              <a:buNone/>
              <a:defRPr sz="2000"/>
            </a:lvl4pPr>
            <a:lvl5pPr marL="1828754" indent="0">
              <a:buNone/>
              <a:defRPr sz="2000"/>
            </a:lvl5pPr>
            <a:lvl6pPr marL="2285943" indent="0">
              <a:buNone/>
              <a:defRPr sz="2000"/>
            </a:lvl6pPr>
            <a:lvl7pPr marL="2743131" indent="0">
              <a:buNone/>
              <a:defRPr sz="2000"/>
            </a:lvl7pPr>
            <a:lvl8pPr marL="3200320" indent="0">
              <a:buNone/>
              <a:defRPr sz="2000"/>
            </a:lvl8pPr>
            <a:lvl9pPr marL="3657509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1DCE390-B06E-364F-A7CD-EAF878B75F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89" indent="0">
              <a:buNone/>
              <a:defRPr sz="1400"/>
            </a:lvl2pPr>
            <a:lvl3pPr marL="914377" indent="0">
              <a:buNone/>
              <a:defRPr sz="1200"/>
            </a:lvl3pPr>
            <a:lvl4pPr marL="1371566" indent="0">
              <a:buNone/>
              <a:defRPr sz="1000"/>
            </a:lvl4pPr>
            <a:lvl5pPr marL="1828754" indent="0">
              <a:buNone/>
              <a:defRPr sz="1000"/>
            </a:lvl5pPr>
            <a:lvl6pPr marL="2285943" indent="0">
              <a:buNone/>
              <a:defRPr sz="1000"/>
            </a:lvl6pPr>
            <a:lvl7pPr marL="2743131" indent="0">
              <a:buNone/>
              <a:defRPr sz="1000"/>
            </a:lvl7pPr>
            <a:lvl8pPr marL="3200320" indent="0">
              <a:buNone/>
              <a:defRPr sz="1000"/>
            </a:lvl8pPr>
            <a:lvl9pPr marL="3657509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44B8380-EB44-C042-B071-616B94268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8BB28A-DD24-5647-B8F6-3052EE4B1F36}" type="datetimeFigureOut">
              <a:rPr lang="en-US" smtClean="0"/>
              <a:t>9/25/18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D9BB96A-4FEE-394D-B606-516B3B4EBD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477504-5440-AB48-85AF-C1CD4E4D82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1888313-2C0B-8F42-B74D-F0BBB3392DE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839061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6AFF809-1619-6447-9010-45D4353CA9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7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B0CB48-1037-5A44-8741-E3383ADD7C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18B200-A9A8-394B-9249-AF91DF029C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>
                    <a:tint val="75000"/>
                  </a:schemeClr>
                </a:solidFill>
                <a:latin typeface="Helvetica Neue Medium" panose="02000503000000020004" pitchFamily="2" charset="0"/>
              </a:defRPr>
            </a:lvl1pPr>
          </a:lstStyle>
          <a:p>
            <a:fld id="{C58BB28A-DD24-5647-B8F6-3052EE4B1F36}" type="datetimeFigureOut">
              <a:rPr lang="en-US" smtClean="0"/>
              <a:pPr/>
              <a:t>9/25/18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16D91-650E-5C4E-9D44-D48D6BCDEEC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2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b="0" i="0">
                <a:solidFill>
                  <a:schemeClr val="tx1">
                    <a:tint val="75000"/>
                  </a:schemeClr>
                </a:solidFill>
                <a:latin typeface="Helvetica Neue Medium" panose="02000503000000020004" pitchFamily="2" charset="0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2B20C1-410B-A942-A36D-8E3645F665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2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0" i="0">
                <a:solidFill>
                  <a:schemeClr val="tx1">
                    <a:tint val="75000"/>
                  </a:schemeClr>
                </a:solidFill>
                <a:latin typeface="Helvetica Neue Medium" panose="02000503000000020004" pitchFamily="2" charset="0"/>
              </a:defRPr>
            </a:lvl1pPr>
          </a:lstStyle>
          <a:p>
            <a:fld id="{91888313-2C0B-8F42-B74D-F0BBB3392DE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18374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tx1"/>
          </a:solidFill>
          <a:latin typeface="Helvetica Neue Medium" panose="02000503000000020004" pitchFamily="2" charset="0"/>
          <a:ea typeface="+mj-ea"/>
          <a:cs typeface="+mj-cs"/>
        </a:defRPr>
      </a:lvl1pPr>
    </p:titleStyle>
    <p:bodyStyle>
      <a:lvl1pPr marL="228594" indent="-228594" algn="l" defTabSz="914377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tx1"/>
          </a:solidFill>
          <a:latin typeface="Helvetica Neue Medium" panose="02000503000000020004" pitchFamily="2" charset="0"/>
          <a:ea typeface="+mn-ea"/>
          <a:cs typeface="+mn-cs"/>
        </a:defRPr>
      </a:lvl1pPr>
      <a:lvl2pPr marL="68578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tx1"/>
          </a:solidFill>
          <a:latin typeface="Helvetica Neue Medium" panose="02000503000000020004" pitchFamily="2" charset="0"/>
          <a:ea typeface="+mn-ea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tx1"/>
          </a:solidFill>
          <a:latin typeface="Helvetica Neue Medium" panose="02000503000000020004" pitchFamily="2" charset="0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Medium" panose="02000503000000020004" pitchFamily="2" charset="0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1"/>
          </a:solidFill>
          <a:latin typeface="Helvetica Neue Medium" panose="02000503000000020004" pitchFamily="2" charset="0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appveyor.com/" TargetMode="External"/><Relationship Id="rId5" Type="http://schemas.openxmlformats.org/officeDocument/2006/relationships/hyperlink" Target="https://github.com/markwragg/PowerShell-HashCopy" TargetMode="External"/><Relationship Id="rId4" Type="http://schemas.openxmlformats.org/officeDocument/2006/relationships/hyperlink" Target="https://www.powershellgallery.com/packages/HashCopy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131C4B-B089-9347-9918-37BAB5F189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1414" y="416689"/>
            <a:ext cx="11331615" cy="3093275"/>
          </a:xfrm>
        </p:spPr>
        <p:txBody>
          <a:bodyPr>
            <a:noAutofit/>
          </a:bodyPr>
          <a:lstStyle/>
          <a:p>
            <a:r>
              <a:rPr lang="en-GB" sz="48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DEVELOPING AND TESTING CROSS PLATFORM COMPATIBLE MODULES WITH POWERSHELL CORE </a:t>
            </a:r>
            <a:br>
              <a:rPr lang="en-GB" sz="48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</a:br>
            <a:endParaRPr lang="en-US" sz="48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59E5242-68B6-8B48-9CC2-501A781217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629301" y="3846930"/>
            <a:ext cx="8727311" cy="2279551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MARK WRAGG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DevOps Engineer, XE.com</a:t>
            </a:r>
          </a:p>
          <a:p>
            <a:pPr algn="r"/>
            <a:endParaRPr lang="en-US" sz="133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pPr algn="r"/>
            <a:r>
              <a:rPr lang="en-US" sz="133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DD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@markwragg</a:t>
            </a:r>
          </a:p>
          <a:p>
            <a:pPr algn="r"/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https://wragg.io</a:t>
            </a:r>
          </a:p>
          <a:p>
            <a:pPr algn="r"/>
            <a:endParaRPr lang="en-US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9962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537D-BD48-C447-97CD-0341C833FAB4}"/>
              </a:ext>
            </a:extLst>
          </p:cNvPr>
          <p:cNvSpPr>
            <a:spLocks noGrp="1"/>
          </p:cNvSpPr>
          <p:nvPr>
            <p:ph type="title"/>
          </p:nvPr>
        </p:nvSpPr>
        <p:spPr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  <a:cs typeface="Helvetica Neue" panose="02000503000000020004" pitchFamily="2" charset="0"/>
              </a:rPr>
              <a:t>THE PROBLEM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E2F7A368-1F50-BF42-91B0-E62FF89612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0902"/>
            <a:ext cx="10515600" cy="4428793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>
            <a:normAutofit/>
          </a:bodyPr>
          <a:lstStyle/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  <a:t>Automate deployment of static content files</a:t>
            </a:r>
          </a:p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  <a:t>Support two deployment scenarios:</a:t>
            </a:r>
            <a:b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</a:br>
            <a:endParaRPr lang="en-US" sz="1100" dirty="0">
              <a:solidFill>
                <a:schemeClr val="bg1"/>
              </a:solidFill>
              <a:effectLst>
                <a:glow rad="381000">
                  <a:schemeClr val="tx1">
                    <a:alpha val="10000"/>
                  </a:schemeClr>
                </a:glow>
              </a:effectLst>
              <a:ea typeface="Helvetica Neue Medium" panose="02000503000000020004" pitchFamily="2" charset="0"/>
            </a:endParaRPr>
          </a:p>
          <a:p>
            <a:pPr lvl="1">
              <a:buFont typeface="System Font Regular"/>
              <a:buChar char="-"/>
            </a:pPr>
            <a:r>
              <a:rPr lang="en-US" sz="28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  <a:t>Dev: Deploy changes during regular monthly releases</a:t>
            </a:r>
          </a:p>
          <a:p>
            <a:pPr lvl="1">
              <a:buFont typeface="System Font Regular"/>
              <a:buChar char="-"/>
            </a:pPr>
            <a:r>
              <a:rPr lang="en-US" sz="28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  <a:t>Ops: deploy between releases and without downtime</a:t>
            </a:r>
            <a:br>
              <a:rPr lang="en-US" sz="28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</a:br>
            <a:endParaRPr lang="en-US" sz="1000" dirty="0">
              <a:solidFill>
                <a:schemeClr val="bg1"/>
              </a:solidFill>
              <a:effectLst>
                <a:glow rad="381000">
                  <a:schemeClr val="tx1">
                    <a:alpha val="10000"/>
                  </a:schemeClr>
                </a:glow>
              </a:effectLst>
              <a:ea typeface="Helvetica Neue Medium" panose="02000503000000020004" pitchFamily="2" charset="0"/>
            </a:endParaRPr>
          </a:p>
          <a:p>
            <a:pPr>
              <a:buFont typeface="System Font Regular"/>
              <a:buChar char="-"/>
            </a:pPr>
            <a:r>
              <a:rPr lang="en-US" sz="3200" dirty="0">
                <a:solidFill>
                  <a:schemeClr val="bg1"/>
                </a:solidFill>
                <a:effectLst>
                  <a:glow rad="381000">
                    <a:schemeClr val="tx1">
                      <a:alpha val="10000"/>
                    </a:schemeClr>
                  </a:glow>
                </a:effectLst>
                <a:ea typeface="Helvetica Neue Medium" panose="02000503000000020004" pitchFamily="2" charset="0"/>
              </a:rPr>
              <a:t>Allow only modified files to be deployed when required.</a:t>
            </a:r>
          </a:p>
        </p:txBody>
      </p:sp>
    </p:spTree>
    <p:extLst>
      <p:ext uri="{BB962C8B-B14F-4D97-AF65-F5344CB8AC3E}">
        <p14:creationId xmlns:p14="http://schemas.microsoft.com/office/powerpoint/2010/main" val="1933318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537D-BD48-C447-97CD-0341C833F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Helvetica Neue Medium" panose="02000503000000020004" pitchFamily="2" charset="0"/>
                <a:cs typeface="Helvetica Neue" panose="02000503000000020004" pitchFamily="2" charset="0"/>
              </a:rPr>
              <a:t>THE SOLUTION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F6349F-AF99-0E4B-B00E-EB6D96518C96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90000"/>
          </a:blip>
          <a:stretch>
            <a:fillRect/>
          </a:stretch>
        </p:blipFill>
        <p:spPr>
          <a:xfrm>
            <a:off x="2288301" y="1620351"/>
            <a:ext cx="7615401" cy="5010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8381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E5537D-BD48-C447-97CD-0341C833F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outerShdw blurRad="50800" dist="38100" dir="5400000" algn="t" rotWithShape="0">
                    <a:prstClr val="black">
                      <a:alpha val="40000"/>
                    </a:prstClr>
                  </a:outerShdw>
                </a:effectLst>
                <a:ea typeface="Helvetica Neue Medium" panose="02000503000000020004" pitchFamily="2" charset="0"/>
                <a:cs typeface="Helvetica Neue" panose="02000503000000020004" pitchFamily="2" charset="0"/>
              </a:rPr>
              <a:t>POWERSHELL CORE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54E982-6CDD-7D46-833A-19AF5F8984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10902"/>
            <a:ext cx="10515600" cy="4428793"/>
          </a:xfrm>
        </p:spPr>
        <p:txBody>
          <a:bodyPr>
            <a:normAutofit/>
          </a:bodyPr>
          <a:lstStyle/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8100000" algn="tr" rotWithShape="0">
                    <a:schemeClr val="tx1">
                      <a:alpha val="40000"/>
                    </a:schemeClr>
                  </a:outerShdw>
                </a:effectLst>
                <a:ea typeface="Helvetica Neue Medium" panose="02000503000000020004" pitchFamily="2" charset="0"/>
              </a:rPr>
              <a:t>New, fast</a:t>
            </a:r>
          </a:p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8100000" algn="tr" rotWithShape="0">
                    <a:schemeClr val="tx1">
                      <a:alpha val="40000"/>
                    </a:schemeClr>
                  </a:outerShdw>
                </a:effectLst>
                <a:ea typeface="Helvetica Neue Medium" panose="02000503000000020004" pitchFamily="2" charset="0"/>
              </a:rPr>
              <a:t>Open-source, cross-platform</a:t>
            </a:r>
          </a:p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outerShdw blurRad="50800" dist="38100" dir="8100000" algn="tr" rotWithShape="0">
                    <a:schemeClr val="tx1">
                      <a:alpha val="40000"/>
                    </a:schemeClr>
                  </a:outerShdw>
                </a:effectLst>
                <a:ea typeface="Helvetica Neue Medium" panose="02000503000000020004" pitchFamily="2" charset="0"/>
              </a:rPr>
              <a:t>Not all cmdlets available / modules compatible</a:t>
            </a:r>
          </a:p>
        </p:txBody>
      </p:sp>
    </p:spTree>
    <p:extLst>
      <p:ext uri="{BB962C8B-B14F-4D97-AF65-F5344CB8AC3E}">
        <p14:creationId xmlns:p14="http://schemas.microsoft.com/office/powerpoint/2010/main" val="24471385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85CDB2-7B01-EE4E-91C3-0140C20DC2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THINGS TO CONSIDER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22524F-E360-F946-ACDB-1AE86D77C37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Cmdlet availability / avoid aliases.</a:t>
            </a:r>
          </a:p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File paths: use forward slashes, reference system paths via environment variables, use –path cmdlets.</a:t>
            </a:r>
          </a:p>
          <a:p>
            <a:pPr>
              <a:buFont typeface="System Font Regular"/>
              <a:buChar char="-"/>
            </a:pPr>
            <a:r>
              <a:rPr lang="en-US" sz="36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Encode as UTF8.</a:t>
            </a:r>
          </a:p>
        </p:txBody>
      </p:sp>
    </p:spTree>
    <p:extLst>
      <p:ext uri="{BB962C8B-B14F-4D97-AF65-F5344CB8AC3E}">
        <p14:creationId xmlns:p14="http://schemas.microsoft.com/office/powerpoint/2010/main" val="13445071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EBB5A6-A893-2747-8732-806D8C0F1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70456" y="365125"/>
            <a:ext cx="11616744" cy="1325563"/>
          </a:xfrm>
        </p:spPr>
        <p:txBody>
          <a:bodyPr>
            <a:no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WHY WRITE CROSS-PLATFORM?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801774-32C9-EE42-B9BE-8C37EEFFD6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System Font Regular"/>
              <a:buChar char="-"/>
            </a:pPr>
            <a:r>
              <a:rPr lang="en-US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To be a good citizen (if you can, you should).</a:t>
            </a:r>
          </a:p>
          <a:p>
            <a:pPr>
              <a:buFont typeface="System Font Regular"/>
              <a:buChar char="-"/>
            </a:pPr>
            <a:r>
              <a:rPr lang="en-US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Because PowerShell Core is the future of PowerShell.</a:t>
            </a:r>
          </a:p>
          <a:p>
            <a:pPr>
              <a:buFont typeface="System Font Regular"/>
              <a:buChar char="-"/>
            </a:pPr>
            <a:r>
              <a:rPr lang="en-US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To make your code accessible to a wider audience.</a:t>
            </a:r>
          </a:p>
          <a:p>
            <a:endParaRPr lang="en-US" dirty="0">
              <a:solidFill>
                <a:schemeClr val="bg1"/>
              </a:solidFill>
              <a:effectLst>
                <a:glow rad="254000">
                  <a:schemeClr val="tx1">
                    <a:alpha val="25000"/>
                  </a:schemeClr>
                </a:glow>
              </a:effectLst>
            </a:endParaRPr>
          </a:p>
          <a:p>
            <a:endParaRPr lang="en-US" dirty="0">
              <a:solidFill>
                <a:schemeClr val="bg1"/>
              </a:solidFill>
              <a:effectLst>
                <a:glow rad="254000">
                  <a:schemeClr val="tx1">
                    <a:alpha val="25000"/>
                  </a:schemeClr>
                </a:glow>
              </a:effectLst>
            </a:endParaRPr>
          </a:p>
          <a:p>
            <a:pPr marL="0" indent="0">
              <a:buNone/>
            </a:pPr>
            <a:r>
              <a:rPr lang="en-US" b="1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WHEN SHOULD YOU NOT?</a:t>
            </a:r>
          </a:p>
          <a:p>
            <a:pPr marL="0" indent="0">
              <a:buNone/>
            </a:pPr>
            <a:endParaRPr lang="en-US" sz="1051" dirty="0">
              <a:solidFill>
                <a:schemeClr val="bg1"/>
              </a:solidFill>
              <a:effectLst>
                <a:glow rad="254000">
                  <a:schemeClr val="tx1">
                    <a:alpha val="25000"/>
                  </a:schemeClr>
                </a:glow>
              </a:effectLst>
            </a:endParaRPr>
          </a:p>
          <a:p>
            <a:pPr>
              <a:buFont typeface="System Font Regular"/>
              <a:buChar char="-"/>
            </a:pPr>
            <a:r>
              <a:rPr lang="en-US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When your code does something unique to Windows.</a:t>
            </a:r>
          </a:p>
          <a:p>
            <a:pPr>
              <a:buFont typeface="System Font Regular"/>
              <a:buChar char="-"/>
            </a:pPr>
            <a:r>
              <a:rPr lang="en-US" dirty="0">
                <a:solidFill>
                  <a:schemeClr val="bg1"/>
                </a:solidFill>
                <a:effectLst>
                  <a:glow rad="254000">
                    <a:schemeClr val="tx1">
                      <a:alpha val="25000"/>
                    </a:schemeClr>
                  </a:glow>
                </a:effectLst>
              </a:rPr>
              <a:t>When you’re certain your code will only be used on Windows.</a:t>
            </a:r>
          </a:p>
        </p:txBody>
      </p:sp>
    </p:spTree>
    <p:extLst>
      <p:ext uri="{BB962C8B-B14F-4D97-AF65-F5344CB8AC3E}">
        <p14:creationId xmlns:p14="http://schemas.microsoft.com/office/powerpoint/2010/main" val="33945008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15000" b="-1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8B14B6-531D-5544-85A1-EA7AC22F6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TESTING YOUR CODE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0D8DA0E-171E-D94B-87FA-3E55012F7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50000"/>
                    </a:schemeClr>
                  </a:glow>
                </a:effectLst>
              </a:rPr>
              <a:t>Pester is the PowerShell testing framework.</a:t>
            </a:r>
          </a:p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50000"/>
                    </a:schemeClr>
                  </a:glow>
                </a:effectLst>
              </a:rPr>
              <a:t>Beware the same cross-platform considerations apply to your test code (e.g. be wary of how you handle paths).</a:t>
            </a:r>
          </a:p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50000"/>
                    </a:schemeClr>
                  </a:glow>
                </a:effectLst>
              </a:rPr>
              <a:t>A thorough set of tests is the best way to catch compatibility issues.</a:t>
            </a:r>
          </a:p>
        </p:txBody>
      </p:sp>
    </p:spTree>
    <p:extLst>
      <p:ext uri="{BB962C8B-B14F-4D97-AF65-F5344CB8AC3E}">
        <p14:creationId xmlns:p14="http://schemas.microsoft.com/office/powerpoint/2010/main" val="38956856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EBE14-6D68-7E46-BDF5-CDA2637C93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DEMO: APPVEYOR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4A7D9F-F49B-AB4E-9AC3-58BC1F25CFB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System Font Regular"/>
              <a:buChar char="-"/>
            </a:pPr>
            <a:r>
              <a:rPr lang="en-US" sz="32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Leveraging the free Continuous Integration service AppVeyor to perform per-commit Pester testing of code on both a Linux and Windows VM.</a:t>
            </a:r>
          </a:p>
        </p:txBody>
      </p:sp>
    </p:spTree>
    <p:extLst>
      <p:ext uri="{BB962C8B-B14F-4D97-AF65-F5344CB8AC3E}">
        <p14:creationId xmlns:p14="http://schemas.microsoft.com/office/powerpoint/2010/main" val="19424961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B48F81-66EF-0B4E-8773-B96367E96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5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SUMMARY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701950-2E81-FB44-8C51-91B7833DD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Review your existing code for opportunities to make it cross-platform (or confirm if it already is!).</a:t>
            </a:r>
          </a:p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You can ensure your code remains cross-platform compatible via automated testing.</a:t>
            </a:r>
          </a:p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Tag your PS Core compatible code as such in the PS Gallery.</a:t>
            </a:r>
            <a:b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</a:br>
            <a:endParaRPr lang="en-US" sz="14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r>
              <a:rPr lang="en-US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Links:</a:t>
            </a:r>
          </a:p>
          <a:p>
            <a:pPr lvl="1">
              <a:buFont typeface="System Font Regular"/>
              <a:buChar char="-"/>
            </a:pPr>
            <a:r>
              <a:rPr lang="en-US" sz="20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https://www.powershellgallery.com/packages/HashCopy/</a:t>
            </a:r>
            <a:endParaRPr lang="en-US" sz="20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pPr lvl="1">
              <a:buFont typeface="System Font Regular"/>
              <a:buChar char="-"/>
            </a:pPr>
            <a:r>
              <a:rPr lang="en-US" sz="20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https://github.com/markwragg/PowerShell-HashCopy</a:t>
            </a:r>
            <a:endParaRPr lang="en-US" sz="20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pPr lvl="1">
              <a:buFont typeface="System Font Regular"/>
              <a:buChar char="-"/>
            </a:pPr>
            <a:r>
              <a:rPr lang="en-US" sz="20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https://www.appveyor.com/</a:t>
            </a:r>
            <a:endParaRPr lang="en-US" sz="20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pPr lvl="1"/>
            <a:endParaRPr lang="en-US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0ADAA2C0-1CBC-7547-B201-E3D3D536A036}"/>
              </a:ext>
            </a:extLst>
          </p:cNvPr>
          <p:cNvSpPr txBox="1">
            <a:spLocks/>
          </p:cNvSpPr>
          <p:nvPr/>
        </p:nvSpPr>
        <p:spPr>
          <a:xfrm>
            <a:off x="7264400" y="5584500"/>
            <a:ext cx="4447811" cy="9941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1"/>
                </a:solidFill>
                <a:latin typeface="Helvetica Neue Medium" panose="02000503000000020004" pitchFamily="2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buNone/>
            </a:pPr>
            <a:r>
              <a:rPr lang="en-US" sz="2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Twitter:        @markwragg</a:t>
            </a:r>
          </a:p>
          <a:p>
            <a:pPr marL="0" indent="0" algn="r">
              <a:buNone/>
            </a:pPr>
            <a:r>
              <a:rPr lang="en-US" sz="2400" dirty="0">
                <a:solidFill>
                  <a:schemeClr val="bg1"/>
                </a:solidFill>
                <a:effectLst>
                  <a:glow rad="381000">
                    <a:schemeClr val="tx1">
                      <a:alpha val="20000"/>
                    </a:schemeClr>
                  </a:glow>
                </a:effectLst>
              </a:rPr>
              <a:t>Blog:   https://wragg.io</a:t>
            </a:r>
          </a:p>
          <a:p>
            <a:pPr algn="r"/>
            <a:endParaRPr lang="en-US" sz="2400" dirty="0">
              <a:solidFill>
                <a:schemeClr val="bg1"/>
              </a:solidFill>
              <a:effectLst>
                <a:glow rad="381000">
                  <a:schemeClr val="tx1">
                    <a:alpha val="20000"/>
                  </a:schemeClr>
                </a:glo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393819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11130</TotalTime>
  <Words>884</Words>
  <Application>Microsoft Macintosh PowerPoint</Application>
  <PresentationFormat>Widescreen</PresentationFormat>
  <Paragraphs>105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Helvetica Neue</vt:lpstr>
      <vt:lpstr>Helvetica Neue Medium</vt:lpstr>
      <vt:lpstr>System Font Regular</vt:lpstr>
      <vt:lpstr>Office Theme</vt:lpstr>
      <vt:lpstr>DEVELOPING AND TESTING CROSS PLATFORM COMPATIBLE MODULES WITH POWERSHELL CORE  </vt:lpstr>
      <vt:lpstr>THE PROBLEM</vt:lpstr>
      <vt:lpstr>THE SOLUTION</vt:lpstr>
      <vt:lpstr>POWERSHELL CORE</vt:lpstr>
      <vt:lpstr>THINGS TO CONSIDER</vt:lpstr>
      <vt:lpstr>WHY WRITE CROSS-PLATFORM?</vt:lpstr>
      <vt:lpstr>TESTING YOUR CODE</vt:lpstr>
      <vt:lpstr>DEMO: APPVEYOR</vt:lpstr>
      <vt:lpstr>SUMMARY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Mark Wragg</dc:creator>
  <cp:lastModifiedBy>Mark Wragg</cp:lastModifiedBy>
  <cp:revision>71</cp:revision>
  <dcterms:created xsi:type="dcterms:W3CDTF">2018-09-06T22:36:59Z</dcterms:created>
  <dcterms:modified xsi:type="dcterms:W3CDTF">2018-09-26T08:32:02Z</dcterms:modified>
</cp:coreProperties>
</file>

<file path=docProps/thumbnail.jpeg>
</file>